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678" r:id="rId3"/>
    <p:sldId id="489" r:id="rId4"/>
    <p:sldId id="560" r:id="rId5"/>
    <p:sldId id="486" r:id="rId6"/>
    <p:sldId id="562" r:id="rId7"/>
    <p:sldId id="563" r:id="rId8"/>
    <p:sldId id="564" r:id="rId9"/>
    <p:sldId id="565" r:id="rId10"/>
    <p:sldId id="566" r:id="rId11"/>
    <p:sldId id="567" r:id="rId12"/>
    <p:sldId id="620" r:id="rId13"/>
    <p:sldId id="569" r:id="rId14"/>
    <p:sldId id="568" r:id="rId15"/>
    <p:sldId id="622" r:id="rId16"/>
    <p:sldId id="621" r:id="rId17"/>
    <p:sldId id="597" r:id="rId18"/>
    <p:sldId id="598" r:id="rId19"/>
    <p:sldId id="601" r:id="rId20"/>
    <p:sldId id="600" r:id="rId21"/>
    <p:sldId id="603" r:id="rId22"/>
    <p:sldId id="602" r:id="rId23"/>
    <p:sldId id="623" r:id="rId24"/>
    <p:sldId id="604" r:id="rId25"/>
    <p:sldId id="570" r:id="rId26"/>
    <p:sldId id="571" r:id="rId27"/>
    <p:sldId id="613" r:id="rId28"/>
    <p:sldId id="572" r:id="rId29"/>
    <p:sldId id="616" r:id="rId30"/>
    <p:sldId id="624" r:id="rId31"/>
    <p:sldId id="625" r:id="rId32"/>
    <p:sldId id="574" r:id="rId33"/>
    <p:sldId id="573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3" r:id="rId43"/>
    <p:sldId id="584" r:id="rId44"/>
    <p:sldId id="585" r:id="rId45"/>
    <p:sldId id="586" r:id="rId46"/>
    <p:sldId id="587" r:id="rId47"/>
    <p:sldId id="588" r:id="rId48"/>
    <p:sldId id="589" r:id="rId49"/>
    <p:sldId id="590" r:id="rId50"/>
    <p:sldId id="591" r:id="rId51"/>
    <p:sldId id="592" r:id="rId52"/>
    <p:sldId id="593" r:id="rId53"/>
    <p:sldId id="594" r:id="rId54"/>
    <p:sldId id="595" r:id="rId55"/>
    <p:sldId id="596" r:id="rId56"/>
    <p:sldId id="635" r:id="rId57"/>
    <p:sldId id="636" r:id="rId58"/>
    <p:sldId id="637" r:id="rId59"/>
    <p:sldId id="638" r:id="rId60"/>
    <p:sldId id="639" r:id="rId61"/>
    <p:sldId id="640" r:id="rId62"/>
    <p:sldId id="641" r:id="rId63"/>
    <p:sldId id="642" r:id="rId64"/>
    <p:sldId id="643" r:id="rId65"/>
    <p:sldId id="644" r:id="rId66"/>
    <p:sldId id="647" r:id="rId67"/>
    <p:sldId id="645" r:id="rId68"/>
    <p:sldId id="646" r:id="rId69"/>
    <p:sldId id="626" r:id="rId70"/>
    <p:sldId id="289" r:id="rId71"/>
    <p:sldId id="627" r:id="rId72"/>
    <p:sldId id="628" r:id="rId73"/>
    <p:sldId id="630" r:id="rId74"/>
    <p:sldId id="631" r:id="rId75"/>
    <p:sldId id="632" r:id="rId76"/>
    <p:sldId id="633" r:id="rId77"/>
    <p:sldId id="605" r:id="rId78"/>
    <p:sldId id="606" r:id="rId79"/>
    <p:sldId id="608" r:id="rId80"/>
    <p:sldId id="607" r:id="rId81"/>
    <p:sldId id="599" r:id="rId82"/>
    <p:sldId id="612" r:id="rId83"/>
    <p:sldId id="609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A5927-D473-4AEE-8BEF-0909585F6886}" v="79" dt="2021-03-10T20:59:50.2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Richard Ernest Bellman : 26 August 1920 – 19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Martie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1984; 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renumit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pentru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inventarea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program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ă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rii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dinamice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1953. 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In those days</a:t>
            </a:r>
            <a:r>
              <a:rPr lang="ro-RO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applied practitioners were regarded as 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distinctly second-class citizens of the mathematical fraternity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Lester Randolph Ford, Jr. 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23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Septembrie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1927,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specializat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probleme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fluxuri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de re</a:t>
            </a:r>
            <a:r>
              <a:rPr lang="ro-RO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ţ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ea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în grafuri.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311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 – Drumuri Minime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⁡(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(1,2,3,5)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98E4E445-1118-4748-8FF3-04B17B1E9501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6895E-A437-41D8-BDE5-8BE6DB428619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86464-269D-43FC-9682-22041960A392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FD4D6-2EEC-49D4-8DDC-2D8455E2BD8E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4151FD-C3C0-47A5-9D50-B55FE89E00D4}"/>
              </a:ext>
            </a:extLst>
          </p:cNvPr>
          <p:cNvCxnSpPr>
            <a:cxnSpLocks/>
            <a:stCxn id="23" idx="1"/>
            <a:endCxn id="25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66C201-C0A0-4238-B5F9-AB57E506E016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77D78A-9799-4407-B884-CA8893F99E9B}"/>
              </a:ext>
            </a:extLst>
          </p:cNvPr>
          <p:cNvCxnSpPr>
            <a:cxnSpLocks/>
            <a:stCxn id="22" idx="5"/>
            <a:endCxn id="38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7EE3F-26AF-4A13-A0B4-8E16126352E1}"/>
              </a:ext>
            </a:extLst>
          </p:cNvPr>
          <p:cNvCxnSpPr>
            <a:cxnSpLocks/>
            <a:stCxn id="23" idx="6"/>
            <a:endCxn id="38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8E288-5677-4C86-A51F-869E75628289}"/>
              </a:ext>
            </a:extLst>
          </p:cNvPr>
          <p:cNvCxnSpPr>
            <a:cxnSpLocks/>
            <a:stCxn id="24" idx="1"/>
            <a:endCxn id="22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FF09EAF-ED7F-4FD0-91E3-8847D412BA03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F09920-D8F5-453E-A7A8-71361C477451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1F38D-981E-4038-B304-FB9283233409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72E1CD-91A4-4277-AE21-C8374F4DA110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5545C8-A408-4EB3-975C-CCA567CF43E0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64E99A-40C4-47D7-9C21-173C3688A15F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A21475-505E-4D62-A5B1-5DBC11E56E51}"/>
              </a:ext>
            </a:extLst>
          </p:cNvPr>
          <p:cNvCxnSpPr>
            <a:cxnSpLocks/>
            <a:stCxn id="24" idx="5"/>
            <a:endCxn id="38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6919219-C81A-452C-B9FB-6369339C2BED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93DF1-1233-4EBC-B132-24F1D1B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5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Cicluri negative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Dacă avem un ciclu cu cost negativ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10+20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50 = −20</m:t>
                    </m:r>
                  </m:oMath>
                </a14:m>
                <a:r>
                  <a:rPr lang="ro-RO" dirty="0"/>
                  <a:t>) am putea merge pe ciclu până ajungem la  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r="-15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352865" y="3869531"/>
            <a:ext cx="736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-50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4602979-0810-493F-B2FA-E73D1B17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6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21F5-30B8-4F5F-AB8E-3009F246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Notații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 distanța minimă dintre nodurile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este distanța minimă </a:t>
                </a:r>
                <a:r>
                  <a:rPr lang="ro-RO" b="1" dirty="0"/>
                  <a:t>estimată</a:t>
                </a:r>
                <a:r>
                  <a:rPr lang="ro-RO" dirty="0"/>
                  <a:t> de la un nod sursă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dirty="0"/>
                  <a:t>) 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Toate estimările la început sunt de distanță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Estimarea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este 0.</a:t>
                </a:r>
                <a:endParaRPr lang="en-US" dirty="0"/>
              </a:p>
              <a:p>
                <a:r>
                  <a:rPr lang="en-US" dirty="0"/>
                  <a:t>Fie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predecesorul</a:t>
                </a:r>
                <a:r>
                  <a:rPr lang="en-US" dirty="0"/>
                  <a:t> </a:t>
                </a:r>
                <a:r>
                  <a:rPr lang="en-US" dirty="0" err="1"/>
                  <a:t>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</a:t>
                </a:r>
                <a:r>
                  <a:rPr lang="ro-RO" dirty="0" err="1"/>
                  <a:t>ătre</a:t>
                </a:r>
                <a:r>
                  <a:rPr lang="ro-RO" dirty="0"/>
                  <a:t> nodul sursă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dirty="0"/>
                  <a:t>).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454A86C-86A7-4DB3-A9E2-0F7FAC15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79" y="4271094"/>
            <a:ext cx="5056506" cy="20261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E0757-66FA-4728-9837-AE177EBD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4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3965-E1DB-46BA-BDED-7C8E08D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Relaxarea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unei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3F5EBF-8B01-4C9C-8F0E-0BB89DDC7C8D}"/>
              </a:ext>
            </a:extLst>
          </p:cNvPr>
          <p:cNvSpPr/>
          <p:nvPr/>
        </p:nvSpPr>
        <p:spPr bwMode="auto">
          <a:xfrm>
            <a:off x="7964106" y="30215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A117F9-C5C9-45EC-8907-DDCE78AFC3C6}"/>
              </a:ext>
            </a:extLst>
          </p:cNvPr>
          <p:cNvSpPr/>
          <p:nvPr/>
        </p:nvSpPr>
        <p:spPr bwMode="auto">
          <a:xfrm>
            <a:off x="7614285" y="56514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332BF9-EA8A-48D9-B24F-52CFDC61A9BB}"/>
              </a:ext>
            </a:extLst>
          </p:cNvPr>
          <p:cNvSpPr/>
          <p:nvPr/>
        </p:nvSpPr>
        <p:spPr bwMode="auto">
          <a:xfrm>
            <a:off x="9805920" y="351732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67119-F11E-44C2-BA68-3D13C2C6C74A}"/>
              </a:ext>
            </a:extLst>
          </p:cNvPr>
          <p:cNvSpPr/>
          <p:nvPr/>
        </p:nvSpPr>
        <p:spPr bwMode="auto">
          <a:xfrm>
            <a:off x="6965672" y="41158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B18F7C-E9C4-49F8-AF77-79809612803B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212529" y="4609552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E3684-DD53-4E3A-88D3-C68CF10806E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212528" y="3268372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5AA0AF-A56B-4CE4-949E-74F4FAF69A54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8385517" y="3442926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BB9F5C-99CA-472F-9491-699CD6FD201A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8107997" y="5568348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2BDA6B-F0FF-4CF1-98FC-46EEB3DDBE92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457818" y="3268373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BF321-CF58-486D-8240-D144700395A2}"/>
              </a:ext>
            </a:extLst>
          </p:cNvPr>
          <p:cNvSpPr/>
          <p:nvPr/>
        </p:nvSpPr>
        <p:spPr>
          <a:xfrm>
            <a:off x="8711511" y="2919706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A4659-87C3-4273-B33B-62CDB5EC375B}"/>
              </a:ext>
            </a:extLst>
          </p:cNvPr>
          <p:cNvSpPr/>
          <p:nvPr/>
        </p:nvSpPr>
        <p:spPr>
          <a:xfrm>
            <a:off x="8385516" y="4195302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ED32F-2807-4A37-8199-D99A1F1BFD20}"/>
              </a:ext>
            </a:extLst>
          </p:cNvPr>
          <p:cNvSpPr/>
          <p:nvPr/>
        </p:nvSpPr>
        <p:spPr>
          <a:xfrm>
            <a:off x="7027581" y="335875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0D87D-6E2B-4E06-B7B0-0179A2310785}"/>
              </a:ext>
            </a:extLst>
          </p:cNvPr>
          <p:cNvSpPr/>
          <p:nvPr/>
        </p:nvSpPr>
        <p:spPr>
          <a:xfrm>
            <a:off x="9853996" y="4502275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2B5A6-8F89-4C63-9F04-10B477083884}"/>
              </a:ext>
            </a:extLst>
          </p:cNvPr>
          <p:cNvSpPr/>
          <p:nvPr/>
        </p:nvSpPr>
        <p:spPr>
          <a:xfrm>
            <a:off x="7347037" y="4852439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A366D9-4377-4BB4-9BC4-7B662E35F33C}"/>
              </a:ext>
            </a:extLst>
          </p:cNvPr>
          <p:cNvSpPr/>
          <p:nvPr/>
        </p:nvSpPr>
        <p:spPr bwMode="auto">
          <a:xfrm>
            <a:off x="9526175" y="51469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34E96C-74B4-46E6-A28D-49CF31D1CE29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9947586" y="3938736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E9685-6922-448A-888E-13EBFF83F0D9}"/>
              </a:ext>
            </a:extLst>
          </p:cNvPr>
          <p:cNvSpPr/>
          <p:nvPr/>
        </p:nvSpPr>
        <p:spPr>
          <a:xfrm>
            <a:off x="8439655" y="5760098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7E0E2AD-9B78-4A2D-811F-22F30035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3" y="2790997"/>
            <a:ext cx="5049416" cy="2095390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CF9F3BD-C987-42BA-85A2-78B65C43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9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Proprietăți drumuri optime și relaxare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b="1" dirty="0"/>
                  <a:t>Inegalitatea triunghiurilor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ro-RO" b="1" dirty="0"/>
              </a:p>
              <a:p>
                <a:endParaRPr lang="ro-RO" b="1" dirty="0"/>
              </a:p>
              <a:p>
                <a:endParaRPr lang="ro-RO" b="1" dirty="0"/>
              </a:p>
              <a:p>
                <a:pPr marL="0" indent="0">
                  <a:buNone/>
                </a:pPr>
                <a:endParaRPr lang="ro-RO" b="1" dirty="0"/>
              </a:p>
              <a:p>
                <a:r>
                  <a:rPr lang="en-US" b="1" dirty="0" err="1"/>
                  <a:t>Limita</a:t>
                </a:r>
                <a:r>
                  <a:rPr lang="en-US" b="1" dirty="0"/>
                  <a:t> </a:t>
                </a:r>
                <a:r>
                  <a:rPr lang="en-US" b="1" dirty="0" err="1"/>
                  <a:t>superioar</a:t>
                </a:r>
                <a:r>
                  <a:rPr lang="ro-RO" b="1" dirty="0"/>
                  <a:t>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dirty="0"/>
              </a:p>
              <a:p>
                <a:pPr marL="819150" lvl="1" indent="-285750"/>
                <a:r>
                  <a:rPr lang="ro-RO" sz="2200" dirty="0"/>
                  <a:t>Când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200" dirty="0"/>
                  <a:t> nu se mai schimbă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C7784A1-A599-414A-BB0D-8693D4AF5A87}"/>
              </a:ext>
            </a:extLst>
          </p:cNvPr>
          <p:cNvSpPr/>
          <p:nvPr/>
        </p:nvSpPr>
        <p:spPr bwMode="auto">
          <a:xfrm>
            <a:off x="6503442" y="2316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u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09DA29-9FC1-4981-85BA-2A8DBA84ACB8}"/>
              </a:ext>
            </a:extLst>
          </p:cNvPr>
          <p:cNvSpPr/>
          <p:nvPr/>
        </p:nvSpPr>
        <p:spPr bwMode="auto">
          <a:xfrm>
            <a:off x="7118475" y="33401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v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40371-8431-4063-97FC-C8380B397B2B}"/>
              </a:ext>
            </a:extLst>
          </p:cNvPr>
          <p:cNvSpPr/>
          <p:nvPr/>
        </p:nvSpPr>
        <p:spPr bwMode="auto">
          <a:xfrm>
            <a:off x="4424961" y="31188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ED997-9678-44ED-8EBC-33432A2BF442}"/>
              </a:ext>
            </a:extLst>
          </p:cNvPr>
          <p:cNvCxnSpPr>
            <a:cxnSpLocks/>
            <a:stCxn id="6" idx="0"/>
            <a:endCxn id="5" idx="5"/>
          </p:cNvCxnSpPr>
          <p:nvPr/>
        </p:nvCxnSpPr>
        <p:spPr bwMode="auto">
          <a:xfrm flipH="1" flipV="1">
            <a:off x="6924853" y="2738357"/>
            <a:ext cx="440479" cy="6017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8EBAB0-C418-4D1F-A0C6-6CA897F15D8A}"/>
              </a:ext>
            </a:extLst>
          </p:cNvPr>
          <p:cNvSpPr/>
          <p:nvPr/>
        </p:nvSpPr>
        <p:spPr bwMode="auto">
          <a:xfrm>
            <a:off x="4670961" y="2620522"/>
            <a:ext cx="1912618" cy="510639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32FE95-15F2-48ED-A839-2C5B8CACA67F}"/>
              </a:ext>
            </a:extLst>
          </p:cNvPr>
          <p:cNvSpPr/>
          <p:nvPr/>
        </p:nvSpPr>
        <p:spPr bwMode="auto">
          <a:xfrm rot="1201278">
            <a:off x="4947881" y="3169420"/>
            <a:ext cx="2106835" cy="744353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C1A5C1-3A43-4ADC-8643-BC65AE12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8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8122-F728-4752-834A-2443751B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Proprietăți drumuri optime și relaxare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b="1" dirty="0"/>
                  <a:t>Nu este cale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o-RO" b="1" dirty="0"/>
              </a:p>
              <a:p>
                <a:r>
                  <a:rPr lang="ro-RO" b="1" dirty="0"/>
                  <a:t>Convergență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200" dirty="0"/>
                  <a:t> face parte din calea minimă spre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200" dirty="0"/>
                  <a:t> 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ro-RO" sz="2200" dirty="0"/>
                  <a:t> atunci după relaxare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ro-RO" sz="2200" dirty="0"/>
              </a:p>
              <a:p>
                <a:r>
                  <a:rPr lang="ro-RO" b="1" dirty="0"/>
                  <a:t>Proprietatea relaxării unei căi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2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200" dirty="0"/>
                  <a:t> este o cale minimă de la </a:t>
                </a:r>
                <a14:m>
                  <m:oMath xmlns:m="http://schemas.openxmlformats.org/officeDocument/2006/math">
                    <m:r>
                      <a:rPr lang="ro-RO" sz="22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sz="2200" dirty="0"/>
                  <a:t>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 și relaxăm muchiile în ordine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200" b="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sz="2200" b="0" i="1">
                        <a:latin typeface="Cambria Math" panose="02040503050406030204" pitchFamily="18" charset="0"/>
                      </a:rPr>
                      <m:t>…(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o-RO" sz="2200" dirty="0"/>
                  <a:t>,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),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7D75D-4815-4BD4-8C1D-685DC7CA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Proprietăți drumuri optime și relaxare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Dacă</a:t>
                </a:r>
                <a14:m>
                  <m:oMath xmlns:m="http://schemas.openxmlformats.org/officeDocument/2006/math">
                    <m:r>
                      <a:rPr lang="ro-R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este optim atunci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 err="1"/>
                  <a:t>Demonstra</a:t>
                </a:r>
                <a:r>
                  <a:rPr lang="ro-RO" dirty="0"/>
                  <a:t>ție: dacă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atunci </a:t>
                </a:r>
                <a:r>
                  <a:rPr lang="en-US" dirty="0" err="1"/>
                  <a:t>calea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</a:t>
                </a:r>
                <a:r>
                  <a:rPr lang="en-US" dirty="0"/>
                  <a:t> putea fi </a:t>
                </a:r>
                <a:r>
                  <a:rPr lang="en-US" dirty="0" err="1"/>
                  <a:t>folosit</a:t>
                </a:r>
                <a:r>
                  <a:rPr lang="ro-RO" dirty="0"/>
                  <a:t>ă pentru a scurta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ro-RO" dirty="0"/>
                  <a:t>Un drum optim nu poate avea cicluri pozitive sau negative!</a:t>
                </a:r>
              </a:p>
              <a:p>
                <a:r>
                  <a:rPr lang="ro-RO" dirty="0"/>
                  <a:t>Un drum optim poate conține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ro-RO" dirty="0"/>
                  <a:t> noduri.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133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1F507-5508-4B04-A114-E1991DFD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Bellman Ford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A71E2-645E-4E0D-8483-BF0653D484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8EFC-ED36-4140-9382-F5B1ADBF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Bellman &amp; Ford</a:t>
            </a:r>
          </a:p>
        </p:txBody>
      </p:sp>
      <p:pic>
        <p:nvPicPr>
          <p:cNvPr id="7" name="Picture 2" descr="C:\Users\Cezar\Desktop\Richard_Ernest_Bellman.jpg">
            <a:extLst>
              <a:ext uri="{FF2B5EF4-FFF2-40B4-BE49-F238E27FC236}">
                <a16:creationId xmlns:a16="http://schemas.microsoft.com/office/drawing/2014/main" id="{3C63D915-E4AC-40A6-A29A-E1C60A9F4A40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981" y="2045494"/>
            <a:ext cx="2794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921D869-BB6D-41FF-91B2-F3BF4ED98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7" y="1800147"/>
            <a:ext cx="5052226" cy="4207058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C7CE7DE-ECED-452D-8957-86D09B5B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5982"/>
            <a:ext cx="4483330" cy="5035809"/>
          </a:xfrm>
          <a:prstGeom prst="rect">
            <a:avLst/>
          </a:prstGeom>
        </p:spPr>
      </p:pic>
      <p:pic>
        <p:nvPicPr>
          <p:cNvPr id="8" name="Picture 3" descr="C:\Users\Cezar\Desktop\INFORMS02web.jpg">
            <a:extLst>
              <a:ext uri="{FF2B5EF4-FFF2-40B4-BE49-F238E27FC236}">
                <a16:creationId xmlns:a16="http://schemas.microsoft.com/office/drawing/2014/main" id="{73D11D9B-D811-455C-BD09-469FA3D4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96" y="3903677"/>
            <a:ext cx="3224004" cy="241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49CE0-CDB4-4E74-816C-ACD34CEB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9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Bellman Ford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/>
                  <a:t>Se poate </a:t>
                </a:r>
                <a:r>
                  <a:rPr lang="en-US" dirty="0" err="1"/>
                  <a:t>aplica</a:t>
                </a:r>
                <a:r>
                  <a:rPr lang="en-US" dirty="0"/>
                  <a:t> </a:t>
                </a:r>
                <a:r>
                  <a:rPr lang="ro-RO" dirty="0"/>
                  <a:t>și pe grafuri ce au muchii cu valori negative.</a:t>
                </a:r>
              </a:p>
              <a:p>
                <a:r>
                  <a:rPr lang="ro-RO" dirty="0"/>
                  <a:t>Poate fi folosit pentru detecția ciclurilor negative</a:t>
                </a:r>
              </a:p>
              <a:p>
                <a:endParaRPr lang="ro-RO" dirty="0"/>
              </a:p>
              <a:p>
                <a:r>
                  <a:rPr lang="ro-RO" dirty="0"/>
                  <a:t>Un drum minim poate conține maxim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noduri</a:t>
                </a:r>
                <a:r>
                  <a:rPr lang="en-US" dirty="0"/>
                  <a:t> =&gt;</a:t>
                </a:r>
              </a:p>
              <a:p>
                <a:pPr marL="0" indent="0">
                  <a:buNone/>
                </a:pPr>
                <a:r>
                  <a:rPr lang="en-US" dirty="0"/>
                  <a:t>=&gt; orice </a:t>
                </a:r>
                <a:r>
                  <a:rPr lang="en-US" dirty="0" err="1"/>
                  <a:t>cale</a:t>
                </a:r>
                <a:r>
                  <a:rPr lang="en-US" dirty="0"/>
                  <a:t> poate fi </a:t>
                </a:r>
                <a:r>
                  <a:rPr lang="en-US" dirty="0" err="1"/>
                  <a:t>relaxat</a:t>
                </a:r>
                <a:r>
                  <a:rPr lang="ro-RO" dirty="0"/>
                  <a:t>ă de </a:t>
                </a:r>
                <a:r>
                  <a:rPr lang="ro-RO" dirty="0" err="1"/>
                  <a:t>maxm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ori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52F22-C148-4622-939F-1E9EF5D4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0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8A1F70-3338-4A0F-B1AD-8B36CA57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85B7-3FE6-49D1-B0E2-B0E31CF7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22F74-18A8-4A82-AD5E-1A87A6311CC3}"/>
              </a:ext>
            </a:extLst>
          </p:cNvPr>
          <p:cNvSpPr/>
          <p:nvPr/>
        </p:nvSpPr>
        <p:spPr>
          <a:xfrm>
            <a:off x="2432090" y="428179"/>
            <a:ext cx="103259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(u, v)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print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“Negative-weight cycle"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BAE90-A02E-491B-AE74-D78B225F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4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18286-07EF-40FA-A1C4-4A49CE7F59C4}"/>
              </a:ext>
            </a:extLst>
          </p:cNvPr>
          <p:cNvSpPr/>
          <p:nvPr/>
        </p:nvSpPr>
        <p:spPr>
          <a:xfrm>
            <a:off x="1719572" y="1591859"/>
            <a:ext cx="103259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1611D-E671-43E6-A720-D05044A0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6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01279-EC25-430F-B033-AD345C49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9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87F0-360C-4D90-957B-1612FDBE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Bellman-Ford </a:t>
            </a:r>
            <a:r>
              <a:rPr lang="en-US" dirty="0" err="1">
                <a:solidFill>
                  <a:schemeClr val="accent2"/>
                </a:solidFill>
              </a:rPr>
              <a:t>Demonstra</a:t>
            </a:r>
            <a:r>
              <a:rPr lang="ro-RO" dirty="0">
                <a:solidFill>
                  <a:schemeClr val="accent2"/>
                </a:solidFill>
              </a:rPr>
              <a:t>ție corectitudine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61851"/>
                <a:ext cx="11197087" cy="4435432"/>
              </a:xfrm>
            </p:spPr>
            <p:txBody>
              <a:bodyPr/>
              <a:lstStyle/>
              <a:p>
                <a:r>
                  <a:rPr lang="ro-RO" dirty="0"/>
                  <a:t>Lemma: După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iterații avem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cale</a:t>
                </a:r>
                <a:r>
                  <a:rPr lang="en-US" dirty="0"/>
                  <a:t> minim</a:t>
                </a:r>
                <a:r>
                  <a:rPr lang="ro-RO" dirty="0"/>
                  <a:t>ă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 are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muchii 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La iterația i este relaxată și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o-RO" dirty="0"/>
              </a:p>
              <a:p>
                <a:pPr lvl="1"/>
                <a:r>
                  <a:rPr lang="ro-RO" dirty="0"/>
                  <a:t>Din proprietatea relaxării unei căi rezultă </a:t>
                </a:r>
              </a:p>
              <a:p>
                <a:pPr marL="7254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ro-RO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61851"/>
                <a:ext cx="11197087" cy="4435432"/>
              </a:xfrm>
              <a:blipFill>
                <a:blip r:embed="rId2"/>
                <a:stretch>
                  <a:fillRect l="-980" t="-23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68C8-AE3E-4370-9E08-7E5F264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8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Bellman Ford – </a:t>
            </a:r>
            <a:r>
              <a:rPr lang="en-US" dirty="0" err="1">
                <a:solidFill>
                  <a:schemeClr val="accent2"/>
                </a:solidFill>
              </a:rPr>
              <a:t>caz</a:t>
            </a:r>
            <a:r>
              <a:rPr lang="en-US" dirty="0">
                <a:solidFill>
                  <a:schemeClr val="accent2"/>
                </a:solidFill>
              </a:rPr>
              <a:t> particular DAG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Inițializare.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en-US" dirty="0"/>
                  <a:t>Sort</a:t>
                </a:r>
                <a:r>
                  <a:rPr lang="ro-RO" dirty="0" err="1"/>
                  <a:t>ăm</a:t>
                </a:r>
                <a:r>
                  <a:rPr lang="ro-RO" dirty="0"/>
                  <a:t> topologic graful.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ro-RO" dirty="0"/>
                  <a:t>Aplicăm relaxarea muchiilor o singură dată.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Nodurile din stânga </a:t>
                </a:r>
                <a:r>
                  <a:rPr lang="ro-RO" dirty="0" err="1"/>
                  <a:t>source</a:t>
                </a:r>
                <a:r>
                  <a:rPr lang="ro-RO" dirty="0"/>
                  <a:t> rămân cu distanță infinită.</a:t>
                </a:r>
              </a:p>
              <a:p>
                <a:endParaRPr lang="ro-RO" dirty="0"/>
              </a:p>
              <a:p>
                <a:r>
                  <a:rPr lang="ro-RO" dirty="0"/>
                  <a:t>Complexitate totală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CD312-57FB-4A16-ABF4-8F95A89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30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8A9A-3FAB-4F0E-B81B-0C6C207816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0ACDB-29E9-45A4-AFBC-847D506E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42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C046-50BF-4131-92C9-B0C2AC9526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3FAAB82-A310-4BBD-91DA-070E528C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1351068"/>
            <a:ext cx="4642089" cy="474369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29DCB011-1EE3-4AFA-859A-82D7A4C1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12" y="1871106"/>
            <a:ext cx="2939152" cy="39200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1DB65-047A-41EE-B9AB-774DBC8A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9ED-E565-47B9-BCEF-EAFC4BFC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Funcționează doar pentru muchii de cost pozitiv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Consider</a:t>
                </a:r>
                <a:r>
                  <a:rPr lang="ro-RO" dirty="0"/>
                  <a:t>ă</a:t>
                </a:r>
                <a:r>
                  <a:rPr lang="en-US" dirty="0"/>
                  <a:t>m un drum </a:t>
                </a:r>
                <a:r>
                  <a:rPr lang="ro-RO" dirty="0"/>
                  <a:t>minim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toate</a:t>
                </a:r>
                <a:r>
                  <a:rPr lang="en-US" dirty="0"/>
                  <a:t> </a:t>
                </a:r>
                <a:r>
                  <a:rPr lang="en-US" dirty="0" err="1"/>
                  <a:t>subdrumurile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vor</a:t>
                </a:r>
                <a:r>
                  <a:rPr lang="en-US" dirty="0"/>
                  <a:t> fi de</a:t>
                </a:r>
                <a:r>
                  <a:rPr lang="ro-RO" dirty="0"/>
                  <a:t> </a:t>
                </a:r>
                <a:r>
                  <a:rPr lang="en-US" dirty="0" err="1"/>
                  <a:t>asemenea</a:t>
                </a:r>
                <a:r>
                  <a:rPr lang="en-US" dirty="0"/>
                  <a:t> </a:t>
                </a:r>
                <a:r>
                  <a:rPr lang="ro-RO" dirty="0"/>
                  <a:t>drumuri minime</a:t>
                </a:r>
                <a:r>
                  <a:rPr lang="en-US" dirty="0"/>
                  <a:t>: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Idee: </a:t>
                </a:r>
                <a:r>
                  <a:rPr lang="en-US" dirty="0" err="1"/>
                  <a:t>Ordonarea</a:t>
                </a:r>
                <a:r>
                  <a:rPr lang="en-US" dirty="0"/>
                  <a:t> </a:t>
                </a:r>
                <a:r>
                  <a:rPr lang="en-US" dirty="0" err="1"/>
                  <a:t>nodurilor</a:t>
                </a:r>
                <a:r>
                  <a:rPr lang="en-US" dirty="0"/>
                  <a:t> din </a:t>
                </a:r>
                <a:r>
                  <a:rPr lang="en-US" dirty="0" err="1"/>
                  <a:t>graf</a:t>
                </a:r>
                <a:r>
                  <a:rPr lang="en-US" dirty="0"/>
                  <a:t>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:r>
                  <a:rPr lang="en-US" dirty="0" err="1"/>
                  <a:t>func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de </a:t>
                </a:r>
                <a:r>
                  <a:rPr lang="en-US" dirty="0" err="1"/>
                  <a:t>distan</a:t>
                </a:r>
                <a:r>
                  <a:rPr lang="ro-RO" dirty="0"/>
                  <a:t>ţ</a:t>
                </a:r>
                <a:r>
                  <a:rPr lang="en-US" dirty="0"/>
                  <a:t>a</a:t>
                </a:r>
              </a:p>
              <a:p>
                <a:pPr marL="0" indent="0">
                  <a:buNone/>
                </a:pPr>
                <a:r>
                  <a:rPr lang="en-US" dirty="0" err="1"/>
                  <a:t>lor</a:t>
                </a:r>
                <a:r>
                  <a:rPr lang="en-US" dirty="0"/>
                  <a:t> optimal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fa</a:t>
                </a:r>
                <a:r>
                  <a:rPr lang="ro-RO" dirty="0"/>
                  <a:t>ţă</a:t>
                </a:r>
                <a:r>
                  <a:rPr lang="en-US" dirty="0"/>
                  <a:t> de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ro-RO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0B7EA-9D0B-49F3-83E3-F6515173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0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FB98A-C2D1-4C7A-9C6A-E5E28E1E4E0C}"/>
              </a:ext>
            </a:extLst>
          </p:cNvPr>
          <p:cNvSpPr/>
          <p:nvPr/>
        </p:nvSpPr>
        <p:spPr>
          <a:xfrm>
            <a:off x="1713016" y="912883"/>
            <a:ext cx="109496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dijsktrasAlgorithm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in G.V)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push(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</a:t>
            </a:r>
            <a:r>
              <a:rPr lang="ro-RO" sz="2000" dirty="0">
                <a:solidFill>
                  <a:srgbClr val="000000"/>
                </a:solidFill>
                <a:latin typeface="Consolas" panose="020B0609020204030204" pitchFamily="49" charset="0"/>
              </a:rPr>
              <a:t>_MIN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   update(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LIST,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94D74-CFF8-4923-ABB8-CE5458BF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51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Intui</a:t>
            </a:r>
            <a:r>
              <a:rPr lang="ro-RO" dirty="0" err="1">
                <a:solidFill>
                  <a:schemeClr val="accent2"/>
                </a:solidFill>
              </a:rPr>
              <a:t>ţ</a:t>
            </a:r>
            <a:r>
              <a:rPr lang="en-US" dirty="0" err="1">
                <a:solidFill>
                  <a:schemeClr val="accent2"/>
                </a:solidFill>
              </a:rPr>
              <a:t>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lgoritmului</a:t>
            </a:r>
            <a:r>
              <a:rPr lang="en-US" dirty="0">
                <a:solidFill>
                  <a:schemeClr val="accent2"/>
                </a:solidFill>
              </a:rPr>
              <a:t> Dijkstra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endParaRPr lang="en-US" b="1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89A1D-F2F3-410B-ADF9-467978AD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Grafuri ponderate – </a:t>
            </a:r>
            <a:r>
              <a:rPr lang="ro-RO" dirty="0" err="1">
                <a:solidFill>
                  <a:schemeClr val="accent2"/>
                </a:solidFill>
              </a:rPr>
              <a:t>Weighted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Graphs</a:t>
            </a:r>
            <a:r>
              <a:rPr lang="en-US" dirty="0">
                <a:solidFill>
                  <a:schemeClr val="accent2"/>
                </a:solidFill>
              </a:rPr>
              <a:t> - Reminder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/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/>
                  <a:t> se adaugă funcția </a:t>
                </a:r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/>
                  <a:t> ce asociază un cost fiecărei muchii.</a:t>
                </a:r>
              </a:p>
              <a:p>
                <a:endParaRPr lang="ro-RO" sz="3600"/>
              </a:p>
              <a:p>
                <a:endParaRPr lang="ro-RO" sz="360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E924910-BC21-42F7-822E-98CBEC95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Intui</a:t>
            </a:r>
            <a:r>
              <a:rPr lang="ro-RO" dirty="0" err="1">
                <a:solidFill>
                  <a:schemeClr val="accent2"/>
                </a:solidFill>
              </a:rPr>
              <a:t>ţ</a:t>
            </a:r>
            <a:r>
              <a:rPr lang="en-US" dirty="0" err="1">
                <a:solidFill>
                  <a:schemeClr val="accent2"/>
                </a:solidFill>
              </a:rPr>
              <a:t>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lgoritmului</a:t>
            </a:r>
            <a:r>
              <a:rPr lang="en-US" dirty="0">
                <a:solidFill>
                  <a:schemeClr val="accent2"/>
                </a:solidFill>
              </a:rPr>
              <a:t> Dijkstra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740665"/>
                <a:ext cx="11197087" cy="45566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∞&lt;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740665"/>
                <a:ext cx="11197087" cy="4556618"/>
              </a:xfrm>
              <a:blipFill>
                <a:blip r:embed="rId2"/>
                <a:stretch>
                  <a:fillRect l="-1143" t="-24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599D3-D86D-4223-A3D8-0150723E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Intui</a:t>
            </a:r>
            <a:r>
              <a:rPr lang="ro-RO" dirty="0" err="1">
                <a:solidFill>
                  <a:schemeClr val="accent2"/>
                </a:solidFill>
              </a:rPr>
              <a:t>ţ</a:t>
            </a:r>
            <a:r>
              <a:rPr lang="en-US" dirty="0" err="1">
                <a:solidFill>
                  <a:schemeClr val="accent2"/>
                </a:solidFill>
              </a:rPr>
              <a:t>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lgoritmului</a:t>
            </a:r>
            <a:r>
              <a:rPr lang="en-US" dirty="0">
                <a:solidFill>
                  <a:schemeClr val="accent2"/>
                </a:solidFill>
              </a:rPr>
              <a:t> Dijkstra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∞&lt;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  <a:p>
                <a:r>
                  <a:rPr lang="en-US" dirty="0" err="1"/>
                  <a:t>Nodul</a:t>
                </a:r>
                <a:r>
                  <a:rPr lang="en-US" dirty="0"/>
                  <a:t> 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legat</a:t>
                </a:r>
                <a:r>
                  <a:rPr lang="en-US" dirty="0"/>
                  <a:t>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muchia</a:t>
                </a:r>
                <a:r>
                  <a:rPr lang="en-US" dirty="0"/>
                  <a:t> minim</a:t>
                </a:r>
                <a:r>
                  <a:rPr lang="ro-RO" dirty="0"/>
                  <a:t>ă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o-RO" dirty="0"/>
                  <a:t>Deci </a:t>
                </a:r>
                <a:r>
                  <a:rPr lang="en-US" dirty="0"/>
                  <a:t>nod</a:t>
                </a:r>
                <a:r>
                  <a:rPr lang="ro-RO" dirty="0"/>
                  <a:t>ul</a:t>
                </a:r>
                <a:r>
                  <a:rPr lang="en-US" dirty="0"/>
                  <a:t> extras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din </a:t>
                </a:r>
                <a:r>
                  <a:rPr lang="ro-RO" dirty="0"/>
                  <a:t>mulţimea </a:t>
                </a:r>
                <a:r>
                  <a:rPr lang="en-US" dirty="0"/>
                  <a:t>Q </a:t>
                </a:r>
                <a:r>
                  <a:rPr lang="ro-RO" dirty="0"/>
                  <a:t>î</a:t>
                </a:r>
                <a:r>
                  <a:rPr lang="en-US" dirty="0"/>
                  <a:t>n</a:t>
                </a:r>
                <a:r>
                  <a:rPr lang="ro-RO" dirty="0"/>
                  <a:t> </a:t>
                </a:r>
                <a:r>
                  <a:rPr lang="en-US" dirty="0" err="1"/>
                  <a:t>urm</a:t>
                </a:r>
                <a:r>
                  <a:rPr lang="ro-RO" dirty="0"/>
                  <a:t>ă</a:t>
                </a:r>
                <a:r>
                  <a:rPr lang="en-US" dirty="0" err="1"/>
                  <a:t>toarea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 err="1"/>
                  <a:t>itera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chiar</a:t>
                </a:r>
                <a:r>
                  <a:rPr lang="en-US" dirty="0"/>
                  <a:t>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corect</a:t>
                </a:r>
                <a:r>
                  <a:rPr lang="en-US" dirty="0"/>
                  <a:t> </a:t>
                </a:r>
                <a:r>
                  <a:rPr lang="ro-RO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𝒅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0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𝜹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90A79-76D9-4538-85EE-AF8E8B39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8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050456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050456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8333" r="-103704" b="-1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8333" r="-103704" b="-1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8333" r="-103704" b="-1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610000" r="-10370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9" name="Table 67">
                <a:extLst>
                  <a:ext uri="{FF2B5EF4-FFF2-40B4-BE49-F238E27FC236}">
                    <a16:creationId xmlns:a16="http://schemas.microsoft.com/office/drawing/2014/main" id="{987488D9-EA6C-4AAA-8909-026A8EDF9D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9" name="Table 67">
                <a:extLst>
                  <a:ext uri="{FF2B5EF4-FFF2-40B4-BE49-F238E27FC236}">
                    <a16:creationId xmlns:a16="http://schemas.microsoft.com/office/drawing/2014/main" id="{987488D9-EA6C-4AAA-8909-026A8EDF9D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509" t="-109333" r="-183157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333" r="-170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9333" r="-160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07018" t="-109333" r="-152807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8276" t="-109333" r="-14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98276" t="-109333" r="-13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98276" t="-109333" r="-12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12281" t="-109333" r="-112280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667" t="-109333" r="-5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41667" t="-109333" r="-4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0000" t="-109333" r="-4033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90000" t="-109333" r="-29888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24138" t="-109333" r="-2091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6667" t="-109333" r="-1022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227586" t="-109333" r="-5747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18D3EC2-0D29-4403-814E-A2730FFB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11629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449669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11629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449669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5890" t="-109333" r="-119315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8276" t="-109333" r="-14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98276" t="-109333" r="-13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98276" t="-109333" r="-12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12281" t="-109333" r="-112280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667" t="-109333" r="-5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41667" t="-109333" r="-4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0000" t="-109333" r="-4033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90000" t="-109333" r="-29888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24138" t="-109333" r="-2091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6667" t="-109333" r="-1022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732526" y="13018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14B9A-571A-4430-A0F0-E28202D7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38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5833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35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67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6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51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1912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783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1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398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126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519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519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126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204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067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519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20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355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7974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310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161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602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0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364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39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001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204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9974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681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505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505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772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287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372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743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228942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228942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8511" t="-109333" r="-9787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33333" t="-109333" r="-5747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519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727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4846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130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732526" y="130001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12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587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408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71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220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31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17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113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63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182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663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3833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38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49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66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37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662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891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59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73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384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27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315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9789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9789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41667" t="-109333" r="-4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D1F42-9C74-4F6E-BE16-EEC5F98D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31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5833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35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67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696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51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1912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783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1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398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126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519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519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126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204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067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519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20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355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7974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310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161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602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0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364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39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001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204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9974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681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505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505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772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287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372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743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8411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8411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30851" t="-109333" r="-968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49425" t="-109333" r="-4598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519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727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4846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130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2376" y="166562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12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587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408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71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220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31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17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113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63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182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663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3833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38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49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66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37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662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891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59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73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384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27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315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5723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5723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41667" t="-109333" r="-4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F484-90C6-483F-9D19-DE31F681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9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0968" t="-109333" r="-9892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780913" y="25637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70057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70057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0A8C-FD52-46DD-9D10-D90B53E1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9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1587399" y="5126072"/>
          <a:ext cx="12324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6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780913" y="25637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42029" t="-109333" r="-103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782CA-9289-48D2-8B52-68233AD1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3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1903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891414" y="261954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42029" t="-109333" r="-103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3FEC0-5FD1-484F-A745-4DEC6C47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4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1903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891414" y="26375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65CD-F0A9-478A-A78F-7215C7AB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5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</a:t>
            </a:r>
            <a:r>
              <a:rPr lang="en-US" dirty="0">
                <a:solidFill>
                  <a:schemeClr val="accent2"/>
                </a:solidFill>
              </a:rPr>
              <a:t> –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Paths</a:t>
            </a:r>
            <a:r>
              <a:rPr lang="en-US" dirty="0">
                <a:solidFill>
                  <a:schemeClr val="accent2"/>
                </a:solidFill>
              </a:rPr>
              <a:t> - Reminder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/>
                  <a:t> un drum este un set de noduri</a:t>
                </a:r>
                <a14:m>
                  <m:oMath xmlns:m="http://schemas.openxmlformats.org/officeDocument/2006/math">
                    <m:r>
                      <a:rPr lang="ro-RO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/>
              </a:p>
              <a:p>
                <a:endParaRPr lang="en-US" sz="2800" dirty="0"/>
              </a:p>
              <a:p>
                <a:r>
                  <a:rPr lang="en-US" sz="2800" dirty="0" err="1"/>
                  <a:t>Lungimea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unui</a:t>
                </a:r>
                <a:r>
                  <a:rPr lang="en-US" sz="2800" dirty="0"/>
                  <a:t> drum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/>
              </a:p>
              <a:p>
                <a:endParaRPr lang="ro-RO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AD9FD68-EFC4-4369-B517-60D7B232E1AC}"/>
              </a:ext>
            </a:extLst>
          </p:cNvPr>
          <p:cNvSpPr/>
          <p:nvPr/>
        </p:nvSpPr>
        <p:spPr bwMode="auto">
          <a:xfrm>
            <a:off x="7746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14E29-0774-484A-8670-506860CA031A}"/>
              </a:ext>
            </a:extLst>
          </p:cNvPr>
          <p:cNvSpPr/>
          <p:nvPr/>
        </p:nvSpPr>
        <p:spPr bwMode="auto">
          <a:xfrm>
            <a:off x="6814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6014F1-00B1-430F-9BC1-7C97689E4EAF}"/>
              </a:ext>
            </a:extLst>
          </p:cNvPr>
          <p:cNvSpPr/>
          <p:nvPr/>
        </p:nvSpPr>
        <p:spPr bwMode="auto">
          <a:xfrm>
            <a:off x="8240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E3A2DF-49D2-4A7E-BF5B-25F17673FDD7}"/>
              </a:ext>
            </a:extLst>
          </p:cNvPr>
          <p:cNvSpPr/>
          <p:nvPr/>
        </p:nvSpPr>
        <p:spPr bwMode="auto">
          <a:xfrm>
            <a:off x="6709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584004-AC6D-4C57-86A9-D10E62059A0D}"/>
              </a:ext>
            </a:extLst>
          </p:cNvPr>
          <p:cNvSpPr/>
          <p:nvPr/>
        </p:nvSpPr>
        <p:spPr bwMode="auto">
          <a:xfrm>
            <a:off x="5387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D08843-DF44-4D33-B07B-4AA00DC87787}"/>
              </a:ext>
            </a:extLst>
          </p:cNvPr>
          <p:cNvSpPr/>
          <p:nvPr/>
        </p:nvSpPr>
        <p:spPr bwMode="auto">
          <a:xfrm>
            <a:off x="4609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ED982D-33AC-41CA-82F9-C40ADB551B82}"/>
              </a:ext>
            </a:extLst>
          </p:cNvPr>
          <p:cNvSpPr/>
          <p:nvPr/>
        </p:nvSpPr>
        <p:spPr bwMode="auto">
          <a:xfrm>
            <a:off x="3778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DFCF5-5E6C-4EB5-A9E1-5E79BD59E2DC}"/>
              </a:ext>
            </a:extLst>
          </p:cNvPr>
          <p:cNvSpPr/>
          <p:nvPr/>
        </p:nvSpPr>
        <p:spPr bwMode="auto">
          <a:xfrm>
            <a:off x="3052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11634-E3C9-45A4-800F-692BA389C3C9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3473467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2B0660-DE7E-4DF4-98BB-165490A14EDF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3545769" y="5819266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29AA8-44B8-477A-BD00-22B4AA641989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>
            <a:off x="5103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DBC1B2-839C-4F75-916B-D7EA48BF5483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4199433" y="523533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5D7043-DDEB-4CCD-93F9-C40F5797CEE0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6445762" y="5828323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0AB95-573E-4E8B-8148-F1D975286983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6956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AAAC7F-E7D5-41AE-A05D-02F27D977B6A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7130696" y="4328546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65940E-4FFA-4E0F-AB00-2FB7F40A1B4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7202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449E21-6758-4611-970F-2DDCFBE8B29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7307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56240-BC1C-4196-B5A9-ADF6789C74CD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8168184" y="4503100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99609C7-1FD1-48B9-9AF3-A8529FD0C5D6}"/>
              </a:ext>
            </a:extLst>
          </p:cNvPr>
          <p:cNvSpPr/>
          <p:nvPr/>
        </p:nvSpPr>
        <p:spPr bwMode="auto">
          <a:xfrm>
            <a:off x="5952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5076-EA80-4A59-B8BA-9AB22E09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2207890" y="5126072"/>
          <a:ext cx="60180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226238" y="238544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EF90-A3BB-4D95-8E3D-C3FE15B1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37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8881" y="345203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BCD6125D-73EF-4F3B-B939-AF49480D09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79915" y="5126628"/>
              <a:ext cx="556506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586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68822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43682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66436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7781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6143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433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82588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91576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1690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BCD6125D-73EF-4F3B-B939-AF49480D09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79915" y="5126628"/>
              <a:ext cx="556506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586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68822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43682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66436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7781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6143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433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82588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91576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1690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9726" t="-109333" r="-91917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6316" t="-109333" r="-7828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0127" t="-109333" r="-65316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9010" t="-109333" r="-41089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9175" t="-109333" r="-10824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FD83C-A924-478C-AF29-C1120212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8881" y="345203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66868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5570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862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46997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66868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5570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862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46997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76667" t="-109333" r="-76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05495" t="-109333" r="-42307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0196" t="-109333" r="-27745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48052" t="-109333" r="-26753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374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4854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71B2-BED0-4A2E-AF4C-739C3C2C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8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50546" y="241407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6667" t="-109333" r="-76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0722" t="-109333" r="-40927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43689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10F47-CB8F-4053-B022-CF1C3145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62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50546" y="23960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64423" t="-109333" r="-475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73737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43689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EB972-2460-4452-857B-45D16473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2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314476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70476" t="-109333" r="-470476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77778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51456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75C6-B7B9-41A0-93FF-874E596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7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314476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583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77778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51456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E5DC4-72B4-4D8F-8B72-084E4ACA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5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1465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298809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25177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193977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88462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24163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46344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14436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88469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09880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2182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0056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35846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2175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0833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15387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0219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2521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52875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79467" y="287693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86765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22927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45381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198115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54059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22927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26324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67755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26323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75469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19525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75469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1827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69783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39093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25177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44971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0477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09879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73179" y="311296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799522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59909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75028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1161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1343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2580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0760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23883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69971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88870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2289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54104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47951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0923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76683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0057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0075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19465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62987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83054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05916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05183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47051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86869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64078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4D89A-1F5F-44F5-BA8A-2A9FED6E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4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80528" y="311296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8969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64078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D9ADF-F70A-48C9-9B02-B1DBBCC2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719560" y="160251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361817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361817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24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824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78641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86A65-43CA-4D20-8C7F-69B3A74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0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E3D5-DFC5-4589-8A33-1A61D51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Aplica</a:t>
            </a:r>
            <a:r>
              <a:rPr lang="ro-RO" dirty="0">
                <a:solidFill>
                  <a:schemeClr val="accent2"/>
                </a:solidFill>
              </a:rPr>
              <a:t>ții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A4-8B30-4572-9F5C-9F4940F1E8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200" dirty="0"/>
              <a:t>Trafic rutier, hărți GPS, hărți în jocuri.</a:t>
            </a:r>
          </a:p>
          <a:p>
            <a:endParaRPr lang="ro-RO" sz="3200" dirty="0"/>
          </a:p>
          <a:p>
            <a:r>
              <a:rPr lang="ro-RO" sz="3200" dirty="0"/>
              <a:t>Drum minim în rețea în funcție nu de lungimea fizică dar în funcție de latență sau număr de hop-uri.</a:t>
            </a:r>
          </a:p>
          <a:p>
            <a:endParaRPr lang="ro-RO" sz="3200" dirty="0"/>
          </a:p>
          <a:p>
            <a:r>
              <a:rPr lang="ro-RO" sz="3200" dirty="0"/>
              <a:t>Proiectare hardware, căi circuite electrice; VLSI.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9EE0-26D1-4E69-9023-AFC126D7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90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151216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298366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298366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2083" t="-109333" r="-3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77670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73424-7185-4C4F-8EBA-ADE01DDB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3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87826" y="40976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239583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239583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83495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CACEB-61BC-4609-8EFB-0D83AAA1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83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957050" y="423960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18080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18080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87500" t="-109333" r="-3846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CD3E-355E-4D7D-939E-144ADBAF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18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011080" y="257053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123098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123098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96154" t="-109333" r="-3846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25B66-5280-4DB3-BCD7-3B48B9FE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8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141770" y="42317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62838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62838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962" t="-109333" r="-384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14A39-B49F-4840-BBFF-F9AE46B7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80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345195" y="175274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B6CCD-54C4-4A97-8086-742E40D7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84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8BDA3-6199-490E-82AD-022F62CF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2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8373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Care </a:t>
            </a:r>
            <a:r>
              <a:rPr lang="en-US" dirty="0" err="1">
                <a:solidFill>
                  <a:schemeClr val="accent2"/>
                </a:solidFill>
              </a:rPr>
              <a:t>este</a:t>
            </a:r>
            <a:r>
              <a:rPr lang="en-US" dirty="0">
                <a:solidFill>
                  <a:schemeClr val="accent2"/>
                </a:solidFill>
              </a:rPr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4109D-8EED-4DD3-9383-E52C5BC2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28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76235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Care </a:t>
            </a:r>
            <a:r>
              <a:rPr lang="en-US" dirty="0" err="1">
                <a:solidFill>
                  <a:schemeClr val="accent2"/>
                </a:solidFill>
              </a:rPr>
              <a:t>este</a:t>
            </a:r>
            <a:r>
              <a:rPr lang="en-US" dirty="0">
                <a:solidFill>
                  <a:schemeClr val="accent2"/>
                </a:solidFill>
              </a:rPr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6124-60D6-4086-8EEA-87A9C25F8C11}"/>
              </a:ext>
            </a:extLst>
          </p:cNvPr>
          <p:cNvSpPr txBox="1"/>
          <p:nvPr/>
        </p:nvSpPr>
        <p:spPr>
          <a:xfrm>
            <a:off x="2531811" y="5163839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A1E0-9648-4E6D-952C-84ABFA32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88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5263" r="-103704" b="-2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9333" r="-103704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4" y="5112829"/>
              <a:ext cx="2376372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4" y="5112829"/>
              <a:ext cx="2376372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1020" t="-113684" r="-203061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3093" t="-113684" r="-105155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6EF7-3867-4A0A-9807-367393F2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2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C17B733-5673-45DC-9C8F-A7C5D7BA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30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102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9914D-DA99-4C80-8F09-7C9073B00C7E}"/>
              </a:ext>
            </a:extLst>
          </p:cNvPr>
          <p:cNvCxnSpPr>
            <a:cxnSpLocks/>
          </p:cNvCxnSpPr>
          <p:nvPr/>
        </p:nvCxnSpPr>
        <p:spPr bwMode="auto">
          <a:xfrm>
            <a:off x="4712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DA349-DB0C-435E-BE7F-32488332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02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102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4712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E37DB-87EE-40D6-A960-5B8B9961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7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/>
        </p:nvGraphicFramePr>
        <p:xfrm>
          <a:off x="3515634" y="5112829"/>
          <a:ext cx="11881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5206206" y="370490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5652D-CA01-46AC-8788-A1C5B761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51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/>
        </p:nvGraphicFramePr>
        <p:xfrm>
          <a:off x="3515635" y="5112829"/>
          <a:ext cx="5940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3797372" y="392271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94DED-C779-46EE-B5BA-85233D7F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82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6385718" y="367585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67DF5-6C5C-4CEA-A17F-A07EDD62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45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09DEC04-5164-45C8-87F5-6650414772AF}"/>
              </a:ext>
            </a:extLst>
          </p:cNvPr>
          <p:cNvSpPr txBox="1"/>
          <p:nvPr/>
        </p:nvSpPr>
        <p:spPr>
          <a:xfrm>
            <a:off x="2090319" y="5469167"/>
            <a:ext cx="853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Dar </a:t>
            </a:r>
            <a:r>
              <a:rPr lang="ro-RO" sz="3600" dirty="0"/>
              <a:t>știm 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28EA4-2648-4723-B6F8-B978CE2E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Demonstrație corectitudine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3B26-46E8-4E69-8B31-279971287B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 setul de noduri extrase din listă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EBBD9C-7265-4B60-B26E-9A8CB940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114412"/>
            <a:ext cx="4851400" cy="41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CF00B-153F-4726-9453-8EDF0AB3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25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Demonstrație corectitudine 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Teoremă: Pentru un graf cu muchii pozitive la final vom avea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dirty="0"/>
                  <a:t>Invariant de buclă: La începutul fiecărei iterații nodurile extrase au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.</a:t>
                </a:r>
              </a:p>
              <a:p>
                <a:pPr marL="876300" lvl="1" indent="-342900"/>
                <a:r>
                  <a:rPr lang="ro-RO" dirty="0"/>
                  <a:t>Este suficient să arătăm că la extragere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, toate momentele de după sunt confirmate de limita superioară a estimării.</a:t>
                </a:r>
              </a:p>
              <a:p>
                <a:pPr marL="342900" indent="-342900"/>
                <a:r>
                  <a:rPr lang="ro-RO" dirty="0"/>
                  <a:t>Inițial: nu este nici un nod extras, invariantul este corect.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6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C23D9-629B-43FD-A9DE-716AF153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87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Demonstrație corectitudine 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ro-RO" dirty="0"/>
                  <a:t>La fiecare pas:</a:t>
                </a:r>
              </a:p>
              <a:p>
                <a:pPr marL="876300" lvl="1" indent="-342900"/>
                <a:r>
                  <a:rPr lang="ro-RO" dirty="0"/>
                  <a:t>Prin contradicție fie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primul </a:t>
                </a:r>
                <a:r>
                  <a:rPr lang="ro-RO" dirty="0"/>
                  <a:t>adăugat la S</a:t>
                </a:r>
              </a:p>
              <a:p>
                <a:pPr marL="876300" lvl="1" indent="-342900"/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primul</a:t>
                </a:r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876300" lvl="1" indent="-342900"/>
                <a:r>
                  <a:rPr lang="en-US" dirty="0"/>
                  <a:t>Dar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ales </a:t>
                </a:r>
                <a:r>
                  <a:rPr lang="ro-RO" dirty="0"/>
                  <a:t>înainte de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o-RO" dirty="0"/>
              </a:p>
              <a:p>
                <a:pPr marL="533400" lvl="1" indent="0">
                  <a:buNone/>
                </a:pPr>
                <a:r>
                  <a:rPr lang="ro-RO" dirty="0"/>
                  <a:t>=</a:t>
                </a: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ro-RO" dirty="0"/>
              </a:p>
              <a:p>
                <a:pPr marL="342900" indent="-342900"/>
                <a:r>
                  <a:rPr lang="ro-RO" dirty="0"/>
                  <a:t>Terminare: Toate nodurile sunt extrase deci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o-RO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19238-5ECB-4620-B525-F1F14A41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29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FBFE-BD5E-4037-9C8E-3FB900EA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/>
              <p:nvPr/>
            </p:nvSpPr>
            <p:spPr>
              <a:xfrm>
                <a:off x="2182709" y="603944"/>
                <a:ext cx="10949668" cy="6063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dijsktrasAlgorithm(G, source)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6F008A"/>
                    </a:solidFill>
                    <a:latin typeface="Consolas" panose="020B0609020204030204" pitchFamily="49" charset="0"/>
                  </a:rPr>
                  <a:t>|G.V|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= { INFINITY };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[source] = 0;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push(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𝒊𝒏𝒔𝒆𝒓𝒕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(!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isEmpty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)) { 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pop</a:t>
                </a:r>
                <a:r>
                  <a:rPr lang="ro-RO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_MIN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(neighbor of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{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</a:t>
                </a:r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𝑳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𝒖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 &lt;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   update(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LIST,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𝒂𝒄𝒄𝒆𝒔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709" y="603944"/>
                <a:ext cx="10949668" cy="6063198"/>
              </a:xfrm>
              <a:prstGeom prst="rect">
                <a:avLst/>
              </a:prstGeom>
              <a:blipFill>
                <a:blip r:embed="rId2"/>
                <a:stretch>
                  <a:fillRect l="-557" t="-5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D674-F935-4F39-B77B-F700C2D7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9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5B63EF1-DFC3-4A61-853B-181FD1F5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07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General</a:t>
            </a:r>
            <a:r>
              <a:rPr lang="ro-RO" dirty="0">
                <a:solidFill>
                  <a:schemeClr val="accent2"/>
                </a:solidFill>
              </a:rPr>
              <a:t>ă </a:t>
            </a:r>
            <a:r>
              <a:rPr lang="en-US" dirty="0" err="1">
                <a:solidFill>
                  <a:schemeClr val="accent2"/>
                </a:solidFill>
              </a:rPr>
              <a:t>Dijkstra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ro-RO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𝑎𝑐𝑐𝑒𝑠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o-RO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ro-RO" i="1">
                              <a:latin typeface="Cambria Math"/>
                              <a:ea typeface="Cambria Math"/>
                            </a:rPr>
                            <m:t>𝑎𝑐𝑐𝑒𝑠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600" b="1" i="1">
                              <a:latin typeface="Cambria Math"/>
                            </a:rPr>
                            <m:t>,</m:t>
                          </m:r>
                          <m:r>
                            <a:rPr lang="en-US" sz="36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600" b="1" i="1">
                          <a:latin typeface="Cambria Math"/>
                        </a:rPr>
                        <m:t>=</m:t>
                      </m:r>
                      <m:r>
                        <a:rPr lang="en-US" sz="36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6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6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6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2D5A-E10F-41F1-ABF3-C15FEED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2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en-US" dirty="0">
                <a:solidFill>
                  <a:srgbClr val="00B050"/>
                </a:solidFill>
              </a:rPr>
              <a:t>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7B7-BA15-45AA-937A-0D6BD522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lang="ro-RO" dirty="0">
                <a:solidFill>
                  <a:srgbClr val="00B050"/>
                </a:solidFill>
              </a:rPr>
              <a:t>ă înlănțuită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/>
              <p:nvPr/>
            </p:nvSpPr>
            <p:spPr>
              <a:xfrm>
                <a:off x="7672265" y="3598224"/>
                <a:ext cx="26956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sz="2800" dirty="0"/>
                  <a:t> pentru graf </a:t>
                </a:r>
                <a:r>
                  <a:rPr lang="ro-RO" sz="2800" dirty="0" err="1"/>
                  <a:t>connex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265" y="3598224"/>
                <a:ext cx="2695698" cy="1384995"/>
              </a:xfrm>
              <a:prstGeom prst="rect">
                <a:avLst/>
              </a:prstGeom>
              <a:blipFill>
                <a:blip r:embed="rId3"/>
                <a:stretch>
                  <a:fillRect l="-4751" b="-114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9120-E00F-43E1-AB4B-32C4A759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07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ro-RO" dirty="0">
                <a:solidFill>
                  <a:schemeClr val="accent2"/>
                </a:solidFill>
              </a:rPr>
              <a:t>o </a:t>
            </a:r>
            <a:r>
              <a:rPr lang="ro-RO" dirty="0">
                <a:solidFill>
                  <a:srgbClr val="00B050"/>
                </a:solidFill>
              </a:rPr>
              <a:t>coadă priorități implementată cu vector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C68F3-8638-4440-8D81-288BB505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42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ro-RO" dirty="0">
                <a:solidFill>
                  <a:schemeClr val="accent2"/>
                </a:solidFill>
              </a:rPr>
              <a:t>un </a:t>
            </a:r>
            <a:r>
              <a:rPr lang="ro-RO" dirty="0">
                <a:solidFill>
                  <a:srgbClr val="00B050"/>
                </a:solidFill>
              </a:rPr>
              <a:t>arbore binar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ED71-C6AF-46C1-9F66-CBFB2B85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0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</a:t>
            </a:r>
            <a:br>
              <a:rPr lang="ro-RO" dirty="0"/>
            </a:br>
            <a:r>
              <a:rPr lang="ro-RO" dirty="0">
                <a:solidFill>
                  <a:srgbClr val="00B050"/>
                </a:solidFill>
              </a:rPr>
              <a:t>arbore binar </a:t>
            </a:r>
            <a:r>
              <a:rPr lang="ro-RO" dirty="0" err="1">
                <a:solidFill>
                  <a:schemeClr val="accent2"/>
                </a:solidFill>
              </a:rPr>
              <a:t>vs</a:t>
            </a:r>
            <a:r>
              <a:rPr lang="ro-RO" dirty="0">
                <a:solidFill>
                  <a:srgbClr val="00B050"/>
                </a:solidFill>
              </a:rPr>
              <a:t> vector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r>
                  <a:rPr lang="ro-RO" sz="4400" dirty="0"/>
                  <a:t>             </a:t>
                </a: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/>
              <p:nvPr/>
            </p:nvSpPr>
            <p:spPr>
              <a:xfrm>
                <a:off x="1838326" y="4531556"/>
                <a:ext cx="8288359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/>
                  <a:t>Graf obi</a:t>
                </a:r>
                <a:r>
                  <a:rPr lang="ro-RO" sz="4400" dirty="0"/>
                  <a:t>ş</a:t>
                </a:r>
                <a:r>
                  <a:rPr lang="en-US" sz="4400" dirty="0" err="1"/>
                  <a:t>nuit</a:t>
                </a:r>
                <a:r>
                  <a:rPr lang="en-US" sz="4400" dirty="0"/>
                  <a:t> 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</a:rPr>
                      <m:t>𝐸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𝑘𝑉</m:t>
                    </m:r>
                  </m:oMath>
                </a14:m>
                <a:r>
                  <a:rPr lang="en-US" sz="4400" dirty="0"/>
                  <a:t> ; </a:t>
                </a:r>
                <a:endParaRPr lang="ro-RO" sz="4400" dirty="0"/>
              </a:p>
              <a:p>
                <a:pPr algn="ctr"/>
                <a:r>
                  <a:rPr lang="en-US" sz="4400" dirty="0"/>
                  <a:t>Graf complet 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</a:rPr>
                      <m:t>𝐸</m:t>
                    </m:r>
                    <m:r>
                      <a:rPr lang="en-US" sz="4400" i="1">
                        <a:latin typeface="Cambria Math"/>
                      </a:rPr>
                      <m:t>=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−1)/2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4531556"/>
                <a:ext cx="8288359" cy="1446550"/>
              </a:xfrm>
              <a:prstGeom prst="rect">
                <a:avLst/>
              </a:prstGeom>
              <a:blipFill>
                <a:blip r:embed="rId3"/>
                <a:stretch>
                  <a:fillRect t="-8824" b="-1848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98A02-4158-4C01-8A38-F6A4C4AD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183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ro-RO" dirty="0">
                <a:solidFill>
                  <a:schemeClr val="accent2"/>
                </a:solidFill>
              </a:rPr>
              <a:t>un </a:t>
            </a:r>
            <a:br>
              <a:rPr lang="ro-RO" dirty="0"/>
            </a:br>
            <a:r>
              <a:rPr lang="ro-RO" dirty="0" err="1">
                <a:solidFill>
                  <a:srgbClr val="00B050"/>
                </a:solidFill>
              </a:rPr>
              <a:t>heap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fibonacci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/>
              <p:nvPr/>
            </p:nvSpPr>
            <p:spPr>
              <a:xfrm>
                <a:off x="5733804" y="2816643"/>
                <a:ext cx="526355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Heap </a:t>
                </a:r>
                <a:r>
                  <a:rPr lang="en-US" sz="2800" dirty="0" err="1"/>
                  <a:t>Binar</a:t>
                </a:r>
                <a:r>
                  <a:rPr lang="en-US" sz="2800" dirty="0"/>
                  <a:t> : arbore </a:t>
                </a:r>
                <a:r>
                  <a:rPr lang="en-US" sz="2800" dirty="0" err="1"/>
                  <a:t>binar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unde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𝑡𝑎𝑡𝑎𝑙</m:t>
                    </m:r>
                    <m:r>
                      <a:rPr lang="en-US" sz="2800" i="1">
                        <a:latin typeface="Cambria Math"/>
                      </a:rPr>
                      <m:t>≤</m:t>
                    </m:r>
                    <m:r>
                      <a:rPr lang="en-US" sz="2800" i="1">
                        <a:latin typeface="Cambria Math"/>
                      </a:rPr>
                      <m:t>𝑎𝑚𝑏𝑖𝑖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  <m:r>
                      <a:rPr lang="en-US" sz="2800" i="1">
                        <a:latin typeface="Cambria Math"/>
                      </a:rPr>
                      <m:t>𝑐𝑜𝑝𝑖𝑖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Heap Fibonacci : </a:t>
                </a:r>
                <a:r>
                  <a:rPr lang="en-US" sz="2800" dirty="0" err="1"/>
                  <a:t>colectie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speciala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heapuri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binare</a:t>
                </a:r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04" y="2816643"/>
                <a:ext cx="5263553" cy="1815882"/>
              </a:xfrm>
              <a:prstGeom prst="rect">
                <a:avLst/>
              </a:prstGeom>
              <a:blipFill>
                <a:blip r:embed="rId3"/>
                <a:stretch>
                  <a:fillRect l="-2086" t="-3356" b="-838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04CDC-2656-4712-BDB2-A0DD7CE8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44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8574-B95E-4BBF-8713-6CFFD965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Floyd-</a:t>
            </a:r>
            <a:r>
              <a:rPr lang="ro-RO" dirty="0" err="1">
                <a:solidFill>
                  <a:schemeClr val="accent2"/>
                </a:solidFill>
              </a:rPr>
              <a:t>Warshall</a:t>
            </a:r>
            <a:r>
              <a:rPr lang="ro-RO" dirty="0">
                <a:solidFill>
                  <a:schemeClr val="accent2"/>
                </a:solidFill>
              </a:rPr>
              <a:t> (Roy)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7EBEF0-3555-4A06-A57D-97B0BF9F9E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Găsește drum minim între oricare 2 noduri</a:t>
            </a:r>
            <a:endParaRPr lang="en-US" dirty="0"/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5253C2-C8A9-413D-BAC4-7AF6D0D5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71" y="2323297"/>
            <a:ext cx="2914784" cy="3246231"/>
          </a:xfrm>
          <a:prstGeom prst="rect">
            <a:avLst/>
          </a:prstGeom>
        </p:spPr>
      </p:pic>
      <p:pic>
        <p:nvPicPr>
          <p:cNvPr id="10" name="Picture 9" descr="A person wearing a suit and tie sitting at a desk&#10;&#10;Description automatically generated">
            <a:extLst>
              <a:ext uri="{FF2B5EF4-FFF2-40B4-BE49-F238E27FC236}">
                <a16:creationId xmlns:a16="http://schemas.microsoft.com/office/drawing/2014/main" id="{3E190D79-BC35-4F5C-8C0A-9F238F4DF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03" y="3645724"/>
            <a:ext cx="3693226" cy="2769920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6BA5A19-A450-4024-B7F3-5473C3FE8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60" y="2309674"/>
            <a:ext cx="3309545" cy="24821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E92F-D609-40E5-8C02-A2C59178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98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E1E2-7342-40BA-9872-BC1474D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Floyd-</a:t>
            </a:r>
            <a:r>
              <a:rPr lang="ro-RO" dirty="0" err="1">
                <a:solidFill>
                  <a:schemeClr val="accent2"/>
                </a:solidFill>
              </a:rPr>
              <a:t>Warshall</a:t>
            </a:r>
            <a:r>
              <a:rPr lang="ro-RO" dirty="0">
                <a:solidFill>
                  <a:schemeClr val="accent2"/>
                </a:solidFill>
              </a:rPr>
              <a:t> (Roy)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DD698-4693-4DFF-BD8E-896B3396C73D}"/>
              </a:ext>
            </a:extLst>
          </p:cNvPr>
          <p:cNvSpPr/>
          <p:nvPr/>
        </p:nvSpPr>
        <p:spPr>
          <a:xfrm>
            <a:off x="1708067" y="2305616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22BE9-F814-4EFB-B926-189ABABD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A273D-D5E6-43A0-AD25-36E45222671D}"/>
              </a:ext>
            </a:extLst>
          </p:cNvPr>
          <p:cNvSpPr/>
          <p:nvPr/>
        </p:nvSpPr>
        <p:spPr>
          <a:xfrm>
            <a:off x="1708067" y="2305616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28352-1AE9-4B93-B848-7C875D08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4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1,…,5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1C67068-B7EF-4F21-81B9-8EF88C1C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12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E0451-81BB-4337-9508-EE6DCBDF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03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AF4D-793B-41BF-B2DB-F387ACC8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A*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Algoritm euristic</a:t>
                </a:r>
              </a:p>
              <a:p>
                <a:r>
                  <a:rPr lang="ro-RO" dirty="0"/>
                  <a:t>Nu găsește calea minimă dar una destul de apropiată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ro-RO" b="1" dirty="0"/>
                  <a:t>estimare</a:t>
                </a:r>
                <a:r>
                  <a:rPr lang="ro-RO" dirty="0"/>
                  <a:t> a distanței de la nodul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la destinație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distanța de la nodul de start la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A* adaugă câte un nod la cale. Este ales mereu nodul care minimizează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∀(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func</a:t>
                </a:r>
                <a:r>
                  <a:rPr lang="ro-RO" dirty="0" err="1"/>
                  <a:t>ția</a:t>
                </a:r>
                <a:r>
                  <a:rPr lang="ro-RO" dirty="0"/>
                  <a:t> este numită monotonă sau consistentă.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EF48-0368-46D0-809A-C410F73D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9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148920-C43F-4F85-9489-9334850B1887}"/>
              </a:ext>
            </a:extLst>
          </p:cNvPr>
          <p:cNvSpPr/>
          <p:nvPr/>
        </p:nvSpPr>
        <p:spPr>
          <a:xfrm>
            <a:off x="1524001" y="747644"/>
            <a:ext cx="107768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A_Star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(start, goal, h, G)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UNDEFINED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g[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g[start] :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f[start] : = h(start);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//pop based on f[]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node = goal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node)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(g[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g[neighbor])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current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g[neighbor] = g[node] + w(node, 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f[neighbor] = g[neighbor] + h(neighbor)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not in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  }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9DC1-E338-4218-A613-D4E10B32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161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DBEC-8E9F-48CA-8660-BC3320E0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vs</a:t>
            </a:r>
            <a:r>
              <a:rPr lang="ro-RO" dirty="0">
                <a:solidFill>
                  <a:schemeClr val="accent2"/>
                </a:solidFill>
              </a:rPr>
              <a:t> A*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231BFE1-78CB-4CB7-BC42-66D484BD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428875"/>
            <a:ext cx="3069400" cy="30694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0549D3B-2394-4E82-B6EC-73E52B25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56" y="2428875"/>
            <a:ext cx="3069400" cy="3069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CCABBB-4C98-4203-B6A5-DD47B717266C}"/>
              </a:ext>
            </a:extLst>
          </p:cNvPr>
          <p:cNvCxnSpPr>
            <a:cxnSpLocks/>
          </p:cNvCxnSpPr>
          <p:nvPr/>
        </p:nvCxnSpPr>
        <p:spPr bwMode="auto">
          <a:xfrm>
            <a:off x="6535387" y="1294411"/>
            <a:ext cx="0" cy="50470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962F-166C-4551-A5A1-587B87A0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06A4559-40C4-498C-B799-3B65240D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8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4068</TotalTime>
  <Words>6604</Words>
  <Application>Microsoft Office PowerPoint</Application>
  <PresentationFormat>Widescreen</PresentationFormat>
  <Paragraphs>3348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Grafuri – Drumuri Minime</vt:lpstr>
      <vt:lpstr>PowerPoint Presentation</vt:lpstr>
      <vt:lpstr>Grafuri ponderate – Weighted Graphs - Reminder</vt:lpstr>
      <vt:lpstr>Drumuri – Paths - Reminder</vt:lpstr>
      <vt:lpstr>Aplicații</vt:lpstr>
      <vt:lpstr>Drumuri Cost Minim - Exemplu</vt:lpstr>
      <vt:lpstr>Drumuri Cost Minim - Exemplu</vt:lpstr>
      <vt:lpstr>Drumuri Cost Minim - Exemplu</vt:lpstr>
      <vt:lpstr>Drumuri Cost Minim - Exemplu</vt:lpstr>
      <vt:lpstr>Drumuri Cost Minim - Exemplu</vt:lpstr>
      <vt:lpstr>Cicluri negative</vt:lpstr>
      <vt:lpstr>Notații</vt:lpstr>
      <vt:lpstr>Relaxarea unei muchii</vt:lpstr>
      <vt:lpstr>Proprietăți drumuri optime și relaxare</vt:lpstr>
      <vt:lpstr>Proprietăți drumuri optime și relaxare</vt:lpstr>
      <vt:lpstr>Proprietăți drumuri optime și relaxare</vt:lpstr>
      <vt:lpstr>Algoritmul Bellman Ford</vt:lpstr>
      <vt:lpstr>Bellman &amp; Ford</vt:lpstr>
      <vt:lpstr>Algoritmul Bellman Ford</vt:lpstr>
      <vt:lpstr>PowerPoint Presentation</vt:lpstr>
      <vt:lpstr>Complexitate?</vt:lpstr>
      <vt:lpstr>Complexitate?</vt:lpstr>
      <vt:lpstr>Bellman-Ford Demonstrație corectitudine</vt:lpstr>
      <vt:lpstr>Algoritmul Bellman Ford – caz particular DAG</vt:lpstr>
      <vt:lpstr>Algoritmul lui Dijsktra</vt:lpstr>
      <vt:lpstr>Algoritmul lui Dijsktra</vt:lpstr>
      <vt:lpstr>Algoritmul lui Dijsktra</vt:lpstr>
      <vt:lpstr>Algoritmul lui Dijsktra</vt:lpstr>
      <vt:lpstr>Intuiţia Algoritmului Dijkstra</vt:lpstr>
      <vt:lpstr>Intuiţia Algoritmului Dijkstra</vt:lpstr>
      <vt:lpstr>Intuiţia Algoritmului Dijkstra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Dijsktra. De ce nu muchii negative?</vt:lpstr>
      <vt:lpstr>Algoritmul lui Dijsktra. De ce nu muchii negative? Care este drum minim 1-&gt;4 ?</vt:lpstr>
      <vt:lpstr>Algoritmul lui Dijsktra. De ce nu muchii negative? Care este drum minim 1-&gt;4 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Dijsktra Demonstrație corectitudine </vt:lpstr>
      <vt:lpstr>Algoritmul Dijsktra Demonstrație corectitudine </vt:lpstr>
      <vt:lpstr>Algoritmul Dijsktra Demonstrație corectitudine </vt:lpstr>
      <vt:lpstr>PowerPoint Presentation</vt:lpstr>
      <vt:lpstr>Complexitatea Generală Dijkstra </vt:lpstr>
      <vt:lpstr>Complexitatea Dijkstra LISTA ca vector</vt:lpstr>
      <vt:lpstr>Complexitatea Dijkstra LISTA ca listă înlănțuită</vt:lpstr>
      <vt:lpstr>Complexitatea Dijkstra LISTA ca o coadă priorități implementată cu vector </vt:lpstr>
      <vt:lpstr>Complexitatea Dijkstra LISTA ca un arbore binar </vt:lpstr>
      <vt:lpstr>Complexitatea Dijkstra  arbore binar vs vector</vt:lpstr>
      <vt:lpstr>Complexitatea Dijkstra LISTA ca un  heap fibonacci</vt:lpstr>
      <vt:lpstr>Algoritmul Floyd-Warshall (Roy)</vt:lpstr>
      <vt:lpstr>Algoritmul Floyd-Warshall (Roy)</vt:lpstr>
      <vt:lpstr>Complexitate?</vt:lpstr>
      <vt:lpstr>Complexitate?</vt:lpstr>
      <vt:lpstr>Algoritmul A*</vt:lpstr>
      <vt:lpstr>PowerPoint Presentation</vt:lpstr>
      <vt:lpstr>Dijsktra vs A*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2021-03-10T21:00:07Z</dcterms:modified>
</cp:coreProperties>
</file>